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5" r:id="rId5"/>
    <p:sldId id="263" r:id="rId6"/>
    <p:sldId id="264" r:id="rId7"/>
    <p:sldId id="265" r:id="rId8"/>
    <p:sldId id="266" r:id="rId9"/>
    <p:sldId id="267" r:id="rId10"/>
    <p:sldId id="287" r:id="rId11"/>
    <p:sldId id="268" r:id="rId12"/>
    <p:sldId id="28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31" autoAdjust="0"/>
    <p:restoredTop sz="90929"/>
  </p:normalViewPr>
  <p:slideViewPr>
    <p:cSldViewPr>
      <p:cViewPr varScale="1">
        <p:scale>
          <a:sx n="64" d="100"/>
          <a:sy n="64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ondo_elect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amboo"/>
          <p:cNvPicPr>
            <a:picLocks noChangeAspect="1" noChangeArrowheads="1"/>
          </p:cNvPicPr>
          <p:nvPr/>
        </p:nvPicPr>
        <p:blipFill>
          <a:blip r:embed="rId3"/>
          <a:srcRect b="13792"/>
          <a:stretch>
            <a:fillRect/>
          </a:stretch>
        </p:blipFill>
        <p:spPr bwMode="ltGray">
          <a:xfrm>
            <a:off x="0" y="5300663"/>
            <a:ext cx="91440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9788" y="30163"/>
            <a:ext cx="6572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488950"/>
            <a:ext cx="6248400" cy="21018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5269DC-9B40-4844-9B8C-5BD2496761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1D81E-FB1E-4A5C-B5F3-14883AF08C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4E33B-4962-4ECD-A32B-DDCABF925C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7E98C-B3FD-4753-9587-F3397A5C1C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9951E-F4E3-4B6E-A62B-2E7853483B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80BB7-F565-412B-B009-0452984770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AC5D9-AC69-4C67-9B7F-75210809A5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FE497-C189-43E9-A0F5-00431C7D52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203D-CC60-4BE3-9955-A1A013033A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74175-3B84-4B85-8041-23412E3A1E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441-A743-4454-BEEA-A6DB817624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bamboo"/>
          <p:cNvPicPr>
            <a:picLocks noChangeAspect="1" noChangeArrowheads="1"/>
          </p:cNvPicPr>
          <p:nvPr/>
        </p:nvPicPr>
        <p:blipFill>
          <a:blip r:embed="rId13"/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410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937E7AE-D309-401A-BFDE-B28D398BF7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159361"/>
            <a:ext cx="8501063" cy="769441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ELÉCTRICAS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88" y="4214813"/>
            <a:ext cx="6019800" cy="1214437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Docente:</a:t>
            </a:r>
          </a:p>
          <a:p>
            <a:pPr eaLnBrk="1" hangingPunct="1">
              <a:defRPr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Oscar Ignacio Botero H.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782" y="2852936"/>
            <a:ext cx="3333750" cy="752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000125"/>
            <a:ext cx="8572500" cy="4252913"/>
          </a:xfrm>
        </p:spPr>
        <p:txBody>
          <a:bodyPr/>
          <a:lstStyle/>
          <a:p>
            <a:pPr marL="0" lvl="2" indent="0" algn="just" eaLnBrk="1" hangingPunct="1">
              <a:spcBef>
                <a:spcPct val="0"/>
              </a:spcBef>
              <a:buFont typeface="Wingdings" pitchFamily="2" charset="2"/>
              <a:buBlip>
                <a:blip r:embed="rId2"/>
              </a:buBlip>
            </a:pPr>
            <a:r>
              <a:rPr lang="es-CO" b="1" dirty="0" smtClean="0"/>
              <a:t> </a:t>
            </a:r>
            <a:r>
              <a:rPr lang="es-CO" b="1" dirty="0" smtClean="0">
                <a:solidFill>
                  <a:srgbClr val="7030A0"/>
                </a:solidFill>
              </a:rPr>
              <a:t>Potencia </a:t>
            </a:r>
            <a:r>
              <a:rPr lang="es-CO" b="1" dirty="0" smtClean="0"/>
              <a:t> </a:t>
            </a:r>
            <a:endParaRPr lang="es-CO" dirty="0" smtClean="0"/>
          </a:p>
          <a:p>
            <a:pPr algn="just" eaLnBrk="1" hangingPunct="1">
              <a:spcBef>
                <a:spcPct val="0"/>
              </a:spcBef>
            </a:pPr>
            <a:r>
              <a:rPr lang="es-CO" sz="1400" dirty="0" smtClean="0"/>
              <a:t> </a:t>
            </a:r>
          </a:p>
          <a:p>
            <a:pPr algn="just"/>
            <a:r>
              <a:rPr lang="es-CO" sz="2400" dirty="0" smtClean="0"/>
              <a:t>Es la energía disipada o transformada en los elementos del circuito debido al paso de la corriente.</a:t>
            </a:r>
          </a:p>
          <a:p>
            <a:r>
              <a:rPr lang="es-CO" sz="2400" dirty="0" smtClean="0"/>
              <a:t> </a:t>
            </a:r>
          </a:p>
          <a:p>
            <a:pPr algn="just"/>
            <a:r>
              <a:rPr lang="es-CO" sz="2400" dirty="0" smtClean="0"/>
              <a:t>Su unidad es el </a:t>
            </a:r>
            <a:r>
              <a:rPr lang="es-CO" sz="2400" b="1" i="1" u="sng" dirty="0" smtClean="0"/>
              <a:t>vatio</a:t>
            </a:r>
            <a:r>
              <a:rPr lang="es-CO" sz="2400" b="1" i="1" dirty="0" smtClean="0"/>
              <a:t> </a:t>
            </a:r>
            <a:r>
              <a:rPr lang="es-CO" sz="2400" dirty="0" smtClean="0"/>
              <a:t>y se representa con la letra </a:t>
            </a:r>
            <a:r>
              <a:rPr lang="es-CO" sz="2400" b="1" dirty="0" smtClean="0"/>
              <a:t>W</a:t>
            </a:r>
            <a:r>
              <a:rPr lang="es-CO" sz="2400" dirty="0" smtClean="0"/>
              <a:t>, en honor al inventor Escocés James </a:t>
            </a:r>
            <a:r>
              <a:rPr lang="es-CO" sz="2400" dirty="0" err="1" smtClean="0"/>
              <a:t>Watt</a:t>
            </a:r>
            <a:r>
              <a:rPr lang="es-CO" sz="2400" dirty="0" smtClean="0"/>
              <a:t> (1736-1819).</a:t>
            </a:r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 </a:t>
            </a:r>
          </a:p>
          <a:p>
            <a:pPr algn="just" eaLnBrk="1" hangingPunct="1">
              <a:spcBef>
                <a:spcPct val="0"/>
              </a:spcBef>
            </a:pPr>
            <a:r>
              <a:rPr lang="es-CO" sz="2400" i="1" dirty="0" smtClean="0">
                <a:solidFill>
                  <a:srgbClr val="00B050"/>
                </a:solidFill>
              </a:rPr>
              <a:t>Analogía: </a:t>
            </a:r>
            <a:r>
              <a:rPr lang="es-CO" sz="2400" dirty="0" smtClean="0">
                <a:solidFill>
                  <a:srgbClr val="00B050"/>
                </a:solidFill>
              </a:rPr>
              <a:t>la llave o canilla del sistema al oponerse al paso del agua genera calor.</a:t>
            </a:r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s-ES" sz="3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VARIABLES ELÉCTRICAS</a:t>
            </a:r>
            <a:r>
              <a:rPr lang="es-E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 </a:t>
            </a:r>
            <a:r>
              <a:rPr lang="es-ES" sz="20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</a:t>
            </a:r>
            <a:endParaRPr lang="es-E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s-ES" sz="3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VARIABLES ELÉCTRICAS</a:t>
            </a:r>
            <a:r>
              <a:rPr lang="es-E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 </a:t>
            </a:r>
            <a:r>
              <a:rPr lang="es-ES" sz="20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</a:t>
            </a:r>
            <a:endParaRPr lang="es-E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500" y="1428750"/>
          <a:ext cx="7929618" cy="4049244"/>
        </p:xfrm>
        <a:graphic>
          <a:graphicData uri="http://schemas.openxmlformats.org/drawingml/2006/table">
            <a:tbl>
              <a:tblPr/>
              <a:tblGrid>
                <a:gridCol w="1966559"/>
                <a:gridCol w="1966559"/>
                <a:gridCol w="1966559"/>
                <a:gridCol w="2029941"/>
              </a:tblGrid>
              <a:tr h="5213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800" b="1" cap="all" dirty="0">
                          <a:solidFill>
                            <a:srgbClr val="3399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UNIDADES DE LAS MAGNITUDES BÁSICAS</a:t>
                      </a:r>
                      <a:endParaRPr lang="es-CO" sz="28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972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i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NOMBRE DE LA VARIABLE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i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NOMENCLATURA DE LA VARIABLE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i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NOMBRE DE LA UNIDAD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i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NOMENCLATURA DE LA UNIDAD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b="1" kern="0" dirty="0">
                          <a:latin typeface="Arial"/>
                          <a:cs typeface="Times New Roman"/>
                        </a:rPr>
                        <a:t>CORRIENTE</a:t>
                      </a:r>
                      <a:endParaRPr lang="es-CO" sz="2000" b="1" kern="0" dirty="0">
                        <a:latin typeface="Times New Roman"/>
                      </a:endParaRPr>
                    </a:p>
                  </a:txBody>
                  <a:tcPr marL="44450" marR="4445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es-CO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Arial"/>
                          <a:ea typeface="Times New Roman"/>
                          <a:cs typeface="Times New Roman"/>
                        </a:rPr>
                        <a:t>AMPERIO</a:t>
                      </a:r>
                      <a:endParaRPr lang="es-CO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s-CO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b="1" dirty="0">
                          <a:latin typeface="Arial"/>
                          <a:ea typeface="Times New Roman"/>
                          <a:cs typeface="Times New Roman"/>
                        </a:rPr>
                        <a:t>RESISTENCIA</a:t>
                      </a:r>
                      <a:endParaRPr lang="es-CO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s-CO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Arial"/>
                          <a:ea typeface="Times New Roman"/>
                          <a:cs typeface="Times New Roman"/>
                        </a:rPr>
                        <a:t>OHMIO</a:t>
                      </a:r>
                      <a:endParaRPr lang="es-CO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Arial"/>
                          <a:ea typeface="Times New Roman"/>
                          <a:sym typeface="Symbol"/>
                        </a:rPr>
                        <a:t></a:t>
                      </a:r>
                      <a:endParaRPr lang="es-CO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b="1" dirty="0">
                          <a:latin typeface="Arial"/>
                          <a:ea typeface="Times New Roman"/>
                          <a:cs typeface="Times New Roman"/>
                        </a:rPr>
                        <a:t>VOLTAJE</a:t>
                      </a:r>
                      <a:endParaRPr lang="es-CO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endParaRPr lang="es-CO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Arial"/>
                          <a:ea typeface="Times New Roman"/>
                          <a:cs typeface="Times New Roman"/>
                        </a:rPr>
                        <a:t>VOLTIO</a:t>
                      </a:r>
                      <a:endParaRPr lang="es-CO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endParaRPr lang="es-CO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latin typeface="+mn-lt"/>
                          <a:ea typeface="Times New Roman"/>
                        </a:rPr>
                        <a:t>POTENCIA</a:t>
                      </a:r>
                      <a:endParaRPr lang="es-CO" sz="20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endParaRPr lang="es-CO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VATIO</a:t>
                      </a:r>
                      <a:endParaRPr lang="es-CO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</a:t>
                      </a:r>
                      <a:endParaRPr lang="es-CO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0" y="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cuación" r:id="rId3" imgW="114151" imgH="215619" progId="Equation.3">
                  <p:embed/>
                </p:oleObj>
              </mc:Choice>
              <mc:Fallback>
                <p:oleObj name="Ecuación" r:id="rId3" imgW="114151" imgH="21561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92801" y="2073654"/>
            <a:ext cx="6336719" cy="1569660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3" y="214313"/>
            <a:ext cx="8143875" cy="731837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ELÉCTRICAS</a:t>
            </a:r>
            <a:endParaRPr lang="es-E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319213"/>
            <a:ext cx="8572500" cy="4252912"/>
          </a:xfrm>
        </p:spPr>
        <p:txBody>
          <a:bodyPr/>
          <a:lstStyle/>
          <a:p>
            <a:pPr algn="just" eaLnBrk="1" hangingPunct="1"/>
            <a:r>
              <a:rPr lang="es-CO" sz="2800" smtClean="0"/>
              <a:t>Algunas de las variables básicas utilizadas en los circuitos son la corriente, el voltaje y la resistencia.</a:t>
            </a:r>
          </a:p>
          <a:p>
            <a:pPr algn="just" eaLnBrk="1" hangingPunct="1"/>
            <a:r>
              <a:rPr lang="es-CO" sz="2800" smtClean="0"/>
              <a:t>Donde un circuito es un conjunto de dispositivos interconectados que cumplen una función determinada, a saber, control, transformación, protección, suministro y otros.</a:t>
            </a:r>
            <a:endParaRPr lang="es-CO" sz="2000" smtClean="0"/>
          </a:p>
          <a:p>
            <a:pPr algn="just" eaLnBrk="1" hangingPunct="1"/>
            <a:r>
              <a:rPr lang="es-CO" sz="2800" smtClean="0"/>
              <a:t>A continuación veremos una analogía entre las variables en un circuito y un sistema hidráulico sencillo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s-ES" sz="3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VARIABLES ELÉCTRICAS</a:t>
            </a:r>
            <a:r>
              <a:rPr lang="es-E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 </a:t>
            </a:r>
            <a:r>
              <a:rPr lang="es-ES" sz="20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</a:t>
            </a:r>
            <a:endParaRPr lang="es-E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5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071563"/>
            <a:ext cx="8215312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1071563"/>
            <a:ext cx="8358187" cy="4181475"/>
          </a:xfrm>
        </p:spPr>
        <p:txBody>
          <a:bodyPr/>
          <a:lstStyle/>
          <a:p>
            <a:pPr marL="0" lvl="2" indent="0" algn="just" eaLnBrk="1" hangingPunct="1">
              <a:buFont typeface="Wingdings" pitchFamily="2" charset="2"/>
              <a:buBlip>
                <a:blip r:embed="rId2"/>
              </a:buBlip>
            </a:pPr>
            <a:r>
              <a:rPr lang="es-CO" b="1" dirty="0" smtClean="0"/>
              <a:t> </a:t>
            </a:r>
            <a:r>
              <a:rPr lang="es-CO" b="1" dirty="0" smtClean="0">
                <a:solidFill>
                  <a:srgbClr val="7030A0"/>
                </a:solidFill>
              </a:rPr>
              <a:t>Corriente</a:t>
            </a:r>
            <a:r>
              <a:rPr lang="es-CO" b="1" dirty="0" smtClean="0"/>
              <a:t>  </a:t>
            </a:r>
            <a:endParaRPr lang="es-CO" dirty="0" smtClean="0"/>
          </a:p>
          <a:p>
            <a:pPr algn="just" eaLnBrk="1" hangingPunct="1"/>
            <a:r>
              <a:rPr lang="es-CO" sz="2400" dirty="0" smtClean="0"/>
              <a:t> </a:t>
            </a:r>
            <a:endParaRPr lang="es-CO" sz="1000" dirty="0" smtClean="0"/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Corriente es la cantidad de electrones que pasan por un punto dado del circuito.</a:t>
            </a:r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 </a:t>
            </a:r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Su unidad es el </a:t>
            </a:r>
            <a:r>
              <a:rPr lang="es-CO" sz="2400" b="1" i="1" u="sng" dirty="0" smtClean="0"/>
              <a:t>amperio</a:t>
            </a:r>
            <a:r>
              <a:rPr lang="es-CO" sz="2400" dirty="0" smtClean="0"/>
              <a:t> y se representa con la letra </a:t>
            </a:r>
            <a:r>
              <a:rPr lang="es-CO" sz="2400" b="1" dirty="0" smtClean="0"/>
              <a:t>A</a:t>
            </a:r>
            <a:r>
              <a:rPr lang="es-CO" sz="2400" dirty="0" smtClean="0"/>
              <a:t>, en honor al físico Francés André Ampere (1775-1836).  La variable se representa con la letra </a:t>
            </a:r>
            <a:r>
              <a:rPr lang="es-CO" sz="2400" b="1" dirty="0" smtClean="0"/>
              <a:t>I</a:t>
            </a:r>
            <a:endParaRPr lang="es-CO" sz="2400" dirty="0" smtClean="0"/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 </a:t>
            </a:r>
          </a:p>
          <a:p>
            <a:pPr algn="just" eaLnBrk="1" hangingPunct="1">
              <a:spcBef>
                <a:spcPct val="0"/>
              </a:spcBef>
            </a:pPr>
            <a:r>
              <a:rPr lang="es-CO" sz="2400" i="1" dirty="0" smtClean="0">
                <a:solidFill>
                  <a:srgbClr val="00B050"/>
                </a:solidFill>
              </a:rPr>
              <a:t>Analogía:</a:t>
            </a:r>
            <a:r>
              <a:rPr lang="es-CO" sz="2400" dirty="0" smtClean="0">
                <a:solidFill>
                  <a:srgbClr val="00B050"/>
                </a:solidFill>
              </a:rPr>
              <a:t> es la cantidad de agua que pasa por un punto dado de la tubería.</a:t>
            </a:r>
          </a:p>
          <a:p>
            <a:pPr eaLnBrk="1" hangingPunct="1"/>
            <a:endParaRPr lang="es-E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s-ES" sz="3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VARIABLES ELÉCTRICAS</a:t>
            </a:r>
            <a:r>
              <a:rPr lang="es-E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 </a:t>
            </a:r>
            <a:r>
              <a:rPr lang="es-ES" sz="20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</a:t>
            </a:r>
            <a:endParaRPr lang="es-E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000125"/>
            <a:ext cx="8358188" cy="4252913"/>
          </a:xfrm>
        </p:spPr>
        <p:txBody>
          <a:bodyPr/>
          <a:lstStyle/>
          <a:p>
            <a:pPr marL="0" lvl="2" indent="0" eaLnBrk="1" hangingPunct="1">
              <a:buFont typeface="Wingdings" pitchFamily="2" charset="2"/>
              <a:buBlip>
                <a:blip r:embed="rId2"/>
              </a:buBlip>
            </a:pPr>
            <a:r>
              <a:rPr lang="es-CO" b="1" dirty="0" smtClean="0"/>
              <a:t> </a:t>
            </a:r>
            <a:r>
              <a:rPr lang="es-CO" b="1" dirty="0" smtClean="0">
                <a:solidFill>
                  <a:srgbClr val="7030A0"/>
                </a:solidFill>
              </a:rPr>
              <a:t>Voltaje</a:t>
            </a:r>
          </a:p>
          <a:p>
            <a:pPr marL="0" lvl="2" indent="0" eaLnBrk="1" hangingPunct="1">
              <a:buFont typeface="Wingdings" pitchFamily="2" charset="2"/>
              <a:buBlip>
                <a:blip r:embed="rId2"/>
              </a:buBlip>
            </a:pPr>
            <a:endParaRPr lang="es-CO" dirty="0" smtClean="0">
              <a:solidFill>
                <a:srgbClr val="7030A0"/>
              </a:solidFill>
            </a:endParaRPr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Es la energía necesaria para mover los electrones a través de todo el circuito, o sea, es la fuerza que impulsa los electrones.</a:t>
            </a:r>
          </a:p>
          <a:p>
            <a:pPr algn="just" eaLnBrk="1" hangingPunct="1">
              <a:spcBef>
                <a:spcPct val="0"/>
              </a:spcBef>
            </a:pPr>
            <a:endParaRPr lang="es-CO" sz="2400" dirty="0" smtClean="0"/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Su unidad es el </a:t>
            </a:r>
            <a:r>
              <a:rPr lang="es-CO" sz="2400" b="1" i="1" u="sng" dirty="0" smtClean="0"/>
              <a:t>voltio</a:t>
            </a:r>
            <a:r>
              <a:rPr lang="es-CO" sz="2400" b="1" i="1" dirty="0" smtClean="0"/>
              <a:t> </a:t>
            </a:r>
            <a:r>
              <a:rPr lang="es-CO" sz="2400" dirty="0" smtClean="0"/>
              <a:t>y se representa con la letra </a:t>
            </a:r>
            <a:r>
              <a:rPr lang="es-CO" sz="2400" b="1" dirty="0" smtClean="0"/>
              <a:t>V</a:t>
            </a:r>
            <a:r>
              <a:rPr lang="es-CO" sz="2400" dirty="0" smtClean="0"/>
              <a:t>, en honor al físico Italiano </a:t>
            </a:r>
            <a:r>
              <a:rPr lang="es-CO" sz="2400" dirty="0" err="1" smtClean="0"/>
              <a:t>Alessandro</a:t>
            </a:r>
            <a:r>
              <a:rPr lang="es-CO" sz="2400" dirty="0" smtClean="0"/>
              <a:t> </a:t>
            </a:r>
            <a:r>
              <a:rPr lang="es-CO" sz="2400" dirty="0" err="1" smtClean="0"/>
              <a:t>Voltac</a:t>
            </a:r>
            <a:r>
              <a:rPr lang="es-CO" sz="2400" dirty="0" smtClean="0"/>
              <a:t> (1754-1827).  La variable se representa con la letra </a:t>
            </a:r>
            <a:r>
              <a:rPr lang="es-CO" sz="2400" b="1" dirty="0" smtClean="0"/>
              <a:t>V.</a:t>
            </a:r>
          </a:p>
          <a:p>
            <a:pPr algn="just" eaLnBrk="1" hangingPunct="1">
              <a:spcBef>
                <a:spcPct val="0"/>
              </a:spcBef>
            </a:pPr>
            <a:endParaRPr lang="es-CO" sz="2400" dirty="0" smtClean="0"/>
          </a:p>
          <a:p>
            <a:pPr algn="just" eaLnBrk="1" hangingPunct="1">
              <a:spcBef>
                <a:spcPct val="0"/>
              </a:spcBef>
            </a:pPr>
            <a:r>
              <a:rPr lang="es-CO" sz="2400" i="1" dirty="0" smtClean="0">
                <a:solidFill>
                  <a:srgbClr val="00B050"/>
                </a:solidFill>
              </a:rPr>
              <a:t>Analogía:</a:t>
            </a:r>
            <a:r>
              <a:rPr lang="es-CO" sz="2400" dirty="0" smtClean="0">
                <a:solidFill>
                  <a:srgbClr val="00B050"/>
                </a:solidFill>
              </a:rPr>
              <a:t> es la energía necesaria para impulsar el agua.</a:t>
            </a:r>
          </a:p>
          <a:p>
            <a:pPr algn="just" eaLnBrk="1" hangingPunct="1">
              <a:spcBef>
                <a:spcPct val="0"/>
              </a:spcBef>
            </a:pPr>
            <a:endParaRPr lang="es-CO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s-ES" sz="3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VARIABLES ELÉCTRICAS</a:t>
            </a:r>
            <a:r>
              <a:rPr lang="es-E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 </a:t>
            </a:r>
            <a:r>
              <a:rPr lang="es-ES" sz="20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</a:t>
            </a:r>
            <a:endParaRPr lang="es-E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1071563"/>
            <a:ext cx="8501062" cy="485775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Existen dos tipos de voltajes que son el voltaje de corriente directa (</a:t>
            </a:r>
            <a:r>
              <a:rPr lang="es-CO" sz="2400" dirty="0" err="1" smtClean="0"/>
              <a:t>V</a:t>
            </a:r>
            <a:r>
              <a:rPr lang="es-CO" sz="2400" baseline="-25000" dirty="0" err="1" smtClean="0"/>
              <a:t>DC</a:t>
            </a:r>
            <a:r>
              <a:rPr lang="es-CO" sz="2400" dirty="0" smtClean="0"/>
              <a:t> y </a:t>
            </a:r>
            <a:r>
              <a:rPr lang="es-CO" sz="2400" dirty="0" err="1" smtClean="0"/>
              <a:t>V</a:t>
            </a:r>
            <a:r>
              <a:rPr lang="es-CO" sz="2400" baseline="-25000" dirty="0" err="1" smtClean="0"/>
              <a:t>DC</a:t>
            </a:r>
            <a:r>
              <a:rPr lang="es-CO" sz="2400" dirty="0" smtClean="0"/>
              <a:t> pulsante) y el voltaje de corriente alterna (</a:t>
            </a:r>
            <a:r>
              <a:rPr lang="es-CO" sz="2400" dirty="0" err="1" smtClean="0"/>
              <a:t>V</a:t>
            </a:r>
            <a:r>
              <a:rPr lang="es-CO" sz="2400" baseline="-25000" dirty="0" err="1" smtClean="0"/>
              <a:t>AC</a:t>
            </a:r>
            <a:r>
              <a:rPr lang="es-CO" sz="2400" dirty="0" smtClean="0"/>
              <a:t>).  </a:t>
            </a:r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 </a:t>
            </a:r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El </a:t>
            </a:r>
            <a:r>
              <a:rPr lang="es-CO" sz="2400" dirty="0" err="1" smtClean="0"/>
              <a:t>V</a:t>
            </a:r>
            <a:r>
              <a:rPr lang="es-CO" sz="2400" baseline="-25000" dirty="0" err="1" smtClean="0"/>
              <a:t>DC</a:t>
            </a:r>
            <a:r>
              <a:rPr lang="es-CO" sz="2400" dirty="0" smtClean="0"/>
              <a:t> es aquel que no presenta variaciones de polaridad en el transcurso del tiempo. </a:t>
            </a:r>
          </a:p>
          <a:p>
            <a:pPr eaLnBrk="1" hangingPunct="1"/>
            <a:endParaRPr lang="es-ES" dirty="0" smtClean="0"/>
          </a:p>
          <a:p>
            <a:pPr eaLnBrk="1" hangingPunct="1"/>
            <a:endParaRPr lang="es-E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s-ES" sz="3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VARIABLES ELÉCTRICAS</a:t>
            </a:r>
            <a:r>
              <a:rPr lang="es-E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 </a:t>
            </a:r>
            <a:r>
              <a:rPr lang="es-ES" sz="20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</a:t>
            </a:r>
            <a:endParaRPr lang="es-E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3857625"/>
            <a:ext cx="35718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1071563"/>
            <a:ext cx="8501062" cy="928687"/>
          </a:xfrm>
        </p:spPr>
        <p:txBody>
          <a:bodyPr/>
          <a:lstStyle/>
          <a:p>
            <a:pPr algn="just" eaLnBrk="1" hangingPunct="1"/>
            <a:r>
              <a:rPr lang="es-CO" sz="2400" dirty="0" smtClean="0"/>
              <a:t>El </a:t>
            </a:r>
            <a:r>
              <a:rPr lang="es-CO" sz="2400" dirty="0" err="1" smtClean="0"/>
              <a:t>V</a:t>
            </a:r>
            <a:r>
              <a:rPr lang="es-CO" sz="2400" baseline="-25000" dirty="0" err="1" smtClean="0"/>
              <a:t>DC</a:t>
            </a:r>
            <a:r>
              <a:rPr lang="es-CO" sz="2400" dirty="0" smtClean="0"/>
              <a:t> pulsante es aquel que varía pero no cambia de polaridad o signo.</a:t>
            </a:r>
          </a:p>
          <a:p>
            <a:pPr algn="just" eaLnBrk="1" hangingPunct="1"/>
            <a:endParaRPr lang="es-ES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s-ES" sz="3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VARIABLES ELÉCTRICAS</a:t>
            </a:r>
            <a:r>
              <a:rPr lang="es-E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 </a:t>
            </a:r>
            <a:r>
              <a:rPr lang="es-ES" sz="20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</a:t>
            </a:r>
            <a:endParaRPr lang="es-E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214563"/>
            <a:ext cx="7143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1000125"/>
            <a:ext cx="8501062" cy="857250"/>
          </a:xfrm>
        </p:spPr>
        <p:txBody>
          <a:bodyPr/>
          <a:lstStyle/>
          <a:p>
            <a:pPr algn="just" eaLnBrk="1" hangingPunct="1"/>
            <a:r>
              <a:rPr lang="es-CO" sz="2400" dirty="0" smtClean="0"/>
              <a:t>El </a:t>
            </a:r>
            <a:r>
              <a:rPr lang="es-CO" sz="2400" dirty="0" err="1" smtClean="0"/>
              <a:t>V</a:t>
            </a:r>
            <a:r>
              <a:rPr lang="es-CO" sz="2400" baseline="-25000" dirty="0" err="1" smtClean="0"/>
              <a:t>AC</a:t>
            </a:r>
            <a:r>
              <a:rPr lang="es-CO" sz="2400" dirty="0" smtClean="0"/>
              <a:t> es aquel que posee variaciones de polaridad en el transcurso del tiempo (Voltaje vs. Tiempo).</a:t>
            </a:r>
            <a:endParaRPr lang="es-ES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s-ES" sz="3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VARIABLES ELÉCTRICAS</a:t>
            </a:r>
            <a:r>
              <a:rPr lang="es-E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 </a:t>
            </a:r>
            <a:r>
              <a:rPr lang="es-ES" sz="20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</a:t>
            </a:r>
            <a:endParaRPr lang="es-E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3316" name="Group 2"/>
          <p:cNvGrpSpPr>
            <a:grpSpLocks/>
          </p:cNvGrpSpPr>
          <p:nvPr/>
        </p:nvGrpSpPr>
        <p:grpSpPr bwMode="auto">
          <a:xfrm>
            <a:off x="500063" y="1928813"/>
            <a:ext cx="8143875" cy="2143125"/>
            <a:chOff x="2061" y="11788"/>
            <a:chExt cx="9000" cy="2360"/>
          </a:xfrm>
        </p:grpSpPr>
        <p:pic>
          <p:nvPicPr>
            <p:cNvPr id="1332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61" y="11943"/>
              <a:ext cx="3870" cy="2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3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41" y="11788"/>
              <a:ext cx="3780" cy="2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4" name="AutoShape 5"/>
            <p:cNvSpPr>
              <a:spLocks/>
            </p:cNvSpPr>
            <p:nvPr/>
          </p:nvSpPr>
          <p:spPr bwMode="auto">
            <a:xfrm>
              <a:off x="9261" y="12424"/>
              <a:ext cx="1800" cy="540"/>
            </a:xfrm>
            <a:prstGeom prst="callout2">
              <a:avLst>
                <a:gd name="adj1" fmla="val 33333"/>
                <a:gd name="adj2" fmla="val -6667"/>
                <a:gd name="adj3" fmla="val 33333"/>
                <a:gd name="adj4" fmla="val -20833"/>
                <a:gd name="adj5" fmla="val 88148"/>
                <a:gd name="adj6" fmla="val -35333"/>
              </a:avLst>
            </a:prstGeom>
            <a:noFill/>
            <a:ln w="1905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s-CO" sz="1100">
                  <a:latin typeface="Arial" charset="0"/>
                </a:rPr>
                <a:t>Onda coseno</a:t>
              </a:r>
              <a:endParaRPr lang="es-CO"/>
            </a:p>
          </p:txBody>
        </p:sp>
        <p:sp>
          <p:nvSpPr>
            <p:cNvPr id="13325" name="AutoShape 6"/>
            <p:cNvSpPr>
              <a:spLocks/>
            </p:cNvSpPr>
            <p:nvPr/>
          </p:nvSpPr>
          <p:spPr bwMode="auto">
            <a:xfrm>
              <a:off x="5121" y="12424"/>
              <a:ext cx="1800" cy="540"/>
            </a:xfrm>
            <a:prstGeom prst="callout2">
              <a:avLst>
                <a:gd name="adj1" fmla="val 33333"/>
                <a:gd name="adj2" fmla="val -6667"/>
                <a:gd name="adj3" fmla="val 33333"/>
                <a:gd name="adj4" fmla="val -20833"/>
                <a:gd name="adj5" fmla="val 88148"/>
                <a:gd name="adj6" fmla="val -35333"/>
              </a:avLst>
            </a:prstGeom>
            <a:noFill/>
            <a:ln w="1905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s-CO" sz="1100">
                  <a:latin typeface="Arial" charset="0"/>
                </a:rPr>
                <a:t>Onda seno</a:t>
              </a:r>
              <a:endParaRPr lang="es-CO"/>
            </a:p>
          </p:txBody>
        </p:sp>
      </p:grpSp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593725" y="4214813"/>
            <a:ext cx="7835900" cy="2143125"/>
            <a:chOff x="2097" y="4362"/>
            <a:chExt cx="8661" cy="2446"/>
          </a:xfrm>
        </p:grpSpPr>
        <p:pic>
          <p:nvPicPr>
            <p:cNvPr id="13318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97" y="4362"/>
              <a:ext cx="3735" cy="2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9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41" y="4384"/>
              <a:ext cx="3720" cy="2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0" name="AutoShape 10"/>
            <p:cNvSpPr>
              <a:spLocks/>
            </p:cNvSpPr>
            <p:nvPr/>
          </p:nvSpPr>
          <p:spPr bwMode="auto">
            <a:xfrm>
              <a:off x="4041" y="6268"/>
              <a:ext cx="1980" cy="540"/>
            </a:xfrm>
            <a:prstGeom prst="callout2">
              <a:avLst>
                <a:gd name="adj1" fmla="val 33333"/>
                <a:gd name="adj2" fmla="val -6060"/>
                <a:gd name="adj3" fmla="val 33333"/>
                <a:gd name="adj4" fmla="val -18940"/>
                <a:gd name="adj5" fmla="val -11852"/>
                <a:gd name="adj6" fmla="val -32120"/>
              </a:avLst>
            </a:prstGeom>
            <a:noFill/>
            <a:ln w="1905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s-CO" sz="1100">
                  <a:latin typeface="Arial" charset="0"/>
                </a:rPr>
                <a:t>Onda cuadrada</a:t>
              </a:r>
              <a:endParaRPr lang="es-CO"/>
            </a:p>
          </p:txBody>
        </p:sp>
        <p:sp>
          <p:nvSpPr>
            <p:cNvPr id="13321" name="AutoShape 11"/>
            <p:cNvSpPr>
              <a:spLocks/>
            </p:cNvSpPr>
            <p:nvPr/>
          </p:nvSpPr>
          <p:spPr bwMode="auto">
            <a:xfrm>
              <a:off x="8778" y="6088"/>
              <a:ext cx="1980" cy="720"/>
            </a:xfrm>
            <a:prstGeom prst="callout2">
              <a:avLst>
                <a:gd name="adj1" fmla="val 25000"/>
                <a:gd name="adj2" fmla="val -6060"/>
                <a:gd name="adj3" fmla="val 25000"/>
                <a:gd name="adj4" fmla="val -18940"/>
                <a:gd name="adj5" fmla="val -8889"/>
                <a:gd name="adj6" fmla="val -32120"/>
              </a:avLst>
            </a:prstGeom>
            <a:noFill/>
            <a:ln w="19050">
              <a:solidFill>
                <a:srgbClr val="FF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s-CO" sz="1100">
                  <a:latin typeface="Arial" charset="0"/>
                </a:rPr>
                <a:t>Onda diente</a:t>
              </a:r>
            </a:p>
            <a:p>
              <a:pPr>
                <a:spcAft>
                  <a:spcPts val="1000"/>
                </a:spcAft>
              </a:pPr>
              <a:r>
                <a:rPr lang="es-CO" sz="1100">
                  <a:latin typeface="Arial" charset="0"/>
                </a:rPr>
                <a:t>de sierra</a:t>
              </a:r>
              <a:endParaRPr lang="es-CO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000125"/>
            <a:ext cx="8572500" cy="4252913"/>
          </a:xfrm>
        </p:spPr>
        <p:txBody>
          <a:bodyPr/>
          <a:lstStyle/>
          <a:p>
            <a:pPr marL="0" lvl="2" indent="0" algn="just" eaLnBrk="1" hangingPunct="1">
              <a:spcBef>
                <a:spcPct val="0"/>
              </a:spcBef>
              <a:buFont typeface="Wingdings" pitchFamily="2" charset="2"/>
              <a:buBlip>
                <a:blip r:embed="rId2"/>
              </a:buBlip>
            </a:pPr>
            <a:r>
              <a:rPr lang="es-CO" b="1" dirty="0" smtClean="0"/>
              <a:t> </a:t>
            </a:r>
            <a:r>
              <a:rPr lang="es-CO" b="1" dirty="0" smtClean="0">
                <a:solidFill>
                  <a:srgbClr val="7030A0"/>
                </a:solidFill>
              </a:rPr>
              <a:t>Resistencia </a:t>
            </a:r>
            <a:r>
              <a:rPr lang="es-CO" b="1" dirty="0" smtClean="0"/>
              <a:t> </a:t>
            </a:r>
            <a:endParaRPr lang="es-CO" dirty="0" smtClean="0"/>
          </a:p>
          <a:p>
            <a:pPr algn="just" eaLnBrk="1" hangingPunct="1">
              <a:spcBef>
                <a:spcPct val="0"/>
              </a:spcBef>
            </a:pPr>
            <a:r>
              <a:rPr lang="es-CO" dirty="0" smtClean="0"/>
              <a:t> </a:t>
            </a:r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Es el efecto de oponerse al desplazamiento de los electrones por el circuito.</a:t>
            </a:r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 </a:t>
            </a:r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Su unidad es el </a:t>
            </a:r>
            <a:r>
              <a:rPr lang="es-CO" sz="2400" b="1" i="1" u="sng" dirty="0" smtClean="0"/>
              <a:t>ohmio</a:t>
            </a:r>
            <a:r>
              <a:rPr lang="es-CO" sz="2400" b="1" i="1" dirty="0" smtClean="0"/>
              <a:t> </a:t>
            </a:r>
            <a:r>
              <a:rPr lang="es-CO" sz="2400" dirty="0" smtClean="0"/>
              <a:t>y se representa con </a:t>
            </a:r>
            <a:r>
              <a:rPr lang="es-CO" sz="2400" b="1" dirty="0" smtClean="0">
                <a:sym typeface="Symbol" pitchFamily="18" charset="2"/>
              </a:rPr>
              <a:t></a:t>
            </a:r>
            <a:r>
              <a:rPr lang="es-CO" sz="2400" dirty="0" smtClean="0"/>
              <a:t>, en honor al físico Alemán </a:t>
            </a:r>
            <a:r>
              <a:rPr lang="es-CO" sz="2400" dirty="0" err="1" smtClean="0"/>
              <a:t>Georg</a:t>
            </a:r>
            <a:r>
              <a:rPr lang="es-CO" sz="2400" dirty="0" smtClean="0"/>
              <a:t> </a:t>
            </a:r>
            <a:r>
              <a:rPr lang="es-CO" sz="2400" dirty="0" err="1" smtClean="0"/>
              <a:t>Simon</a:t>
            </a:r>
            <a:r>
              <a:rPr lang="es-CO" sz="2400" dirty="0" smtClean="0"/>
              <a:t> Ohm (1787-1854).  La variable se representa con la letra </a:t>
            </a:r>
            <a:r>
              <a:rPr lang="es-CO" sz="2400" b="1" dirty="0" smtClean="0"/>
              <a:t>R</a:t>
            </a:r>
            <a:endParaRPr lang="es-CO" sz="2400" dirty="0" smtClean="0"/>
          </a:p>
          <a:p>
            <a:pPr algn="just" eaLnBrk="1" hangingPunct="1">
              <a:spcBef>
                <a:spcPct val="0"/>
              </a:spcBef>
            </a:pPr>
            <a:r>
              <a:rPr lang="es-CO" sz="2400" dirty="0" smtClean="0"/>
              <a:t> </a:t>
            </a:r>
          </a:p>
          <a:p>
            <a:pPr algn="just" eaLnBrk="1" hangingPunct="1">
              <a:spcBef>
                <a:spcPct val="0"/>
              </a:spcBef>
            </a:pPr>
            <a:r>
              <a:rPr lang="es-CO" sz="2400" i="1" dirty="0" smtClean="0">
                <a:solidFill>
                  <a:srgbClr val="00B050"/>
                </a:solidFill>
              </a:rPr>
              <a:t>Analogía: </a:t>
            </a:r>
            <a:r>
              <a:rPr lang="es-CO" sz="2400" dirty="0" smtClean="0">
                <a:solidFill>
                  <a:srgbClr val="00B050"/>
                </a:solidFill>
              </a:rPr>
              <a:t>la llave o canilla del sistema se opone al paso del agua.</a:t>
            </a:r>
          </a:p>
          <a:p>
            <a:pPr algn="just"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313" y="2143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s-ES" sz="3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VARIABLES ELÉCTRICAS</a:t>
            </a:r>
            <a:r>
              <a:rPr lang="es-E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 </a:t>
            </a:r>
            <a:r>
              <a:rPr lang="es-ES" sz="2000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</a:t>
            </a:r>
            <a:endParaRPr lang="es-E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iables,notación,colores">
  <a:themeElements>
    <a:clrScheme name="Bambú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ú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mbú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ú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ú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ú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Variables,notación,colores</Template>
  <TotalTime>194</TotalTime>
  <Words>297</Words>
  <Application>Microsoft Office PowerPoint</Application>
  <PresentationFormat>Presentación en pantalla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Variables,notación,colores</vt:lpstr>
      <vt:lpstr>Ecuación</vt:lpstr>
      <vt:lpstr>VARIABLES ELÉCTRICAS</vt:lpstr>
      <vt:lpstr>VARIABLES ELÉCTRICAS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Flia. Botero Díaz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ELÉCTRICAS, NOTACIÓN CIENTÍFICA Y CÓDIGO DE COLORES</dc:title>
  <dc:creator>Oscar Ignacio Botero Henao</dc:creator>
  <cp:lastModifiedBy>Oscar Ignacio Botero H.</cp:lastModifiedBy>
  <cp:revision>14</cp:revision>
  <cp:lastPrinted>1601-01-01T00:00:00Z</cp:lastPrinted>
  <dcterms:created xsi:type="dcterms:W3CDTF">2012-02-11T03:12:06Z</dcterms:created>
  <dcterms:modified xsi:type="dcterms:W3CDTF">2013-07-03T15:10:26Z</dcterms:modified>
</cp:coreProperties>
</file>